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450" r:id="rId2"/>
    <p:sldId id="457" r:id="rId3"/>
    <p:sldId id="463" r:id="rId4"/>
    <p:sldId id="458" r:id="rId5"/>
    <p:sldId id="465" r:id="rId6"/>
    <p:sldId id="467" r:id="rId7"/>
    <p:sldId id="451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0432FF"/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70" autoAdjust="0"/>
    <p:restoredTop sz="88349" autoAdjust="0"/>
  </p:normalViewPr>
  <p:slideViewPr>
    <p:cSldViewPr snapToGrid="0" snapToObjects="1">
      <p:cViewPr varScale="1">
        <p:scale>
          <a:sx n="115" d="100"/>
          <a:sy n="115" d="100"/>
        </p:scale>
        <p:origin x="156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276" d="100"/>
          <a:sy n="276" d="100"/>
        </p:scale>
        <p:origin x="1232" y="-29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CF7C78-A87B-9B4D-A9D1-7364E5DA120C}" type="datetime1">
              <a:rPr lang="en-US" smtClean="0"/>
              <a:t>3/24/21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F5DE9D-0A37-8441-8B4F-F3BACD0F6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379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tiff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AA2943-DE60-F34D-A49E-8FF3146C7A9A}" type="datetime1">
              <a:rPr lang="en-US" smtClean="0"/>
              <a:t>3/24/21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100B7-F0F0-BA4B-98D9-DC51A8C92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8734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everyone, today we are going to help you go through the team </a:t>
            </a:r>
            <a:r>
              <a:rPr lang="en-US"/>
              <a:t>forming process.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36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246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083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330" y="993458"/>
            <a:ext cx="7980533" cy="1362075"/>
          </a:xfrm>
        </p:spPr>
        <p:txBody>
          <a:bodyPr anchor="t"/>
          <a:lstStyle>
            <a:lvl1pPr algn="l">
              <a:defRPr lang="en-US" sz="4400" b="1" baseline="0" dirty="0">
                <a:latin typeface="San Serif"/>
                <a:cs typeface="San Serif"/>
              </a:defRPr>
            </a:lvl1pPr>
          </a:lstStyle>
          <a:p>
            <a:r>
              <a:rPr lang="en-US" dirty="0"/>
              <a:t>Click here to edit the master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330" y="2653031"/>
            <a:ext cx="7980533" cy="1500187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San serif"/>
                <a:cs typeface="San serif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79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68F7F9-70EC-BD49-8928-7CB170F9795A}" type="datetime1">
              <a:rPr lang="en-US" smtClean="0"/>
              <a:t>3/24/21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9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48EBF9C-0147-DE49-BEBF-5601345D794C}" type="datetime1">
              <a:rPr lang="en-US" smtClean="0"/>
              <a:t>3/24/21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9111999-15EC-814B-B32F-0BBC9D8C0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7302"/>
            <a:ext cx="7886700" cy="964910"/>
          </a:xfrm>
        </p:spPr>
        <p:txBody>
          <a:bodyPr>
            <a:normAutofit/>
          </a:bodyPr>
          <a:lstStyle>
            <a:lvl1pPr>
              <a:defRPr sz="3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2823809-6443-6843-AD09-B59B7379B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4659339"/>
          </a:xfrm>
        </p:spPr>
        <p:txBody>
          <a:bodyPr/>
          <a:lstStyle>
            <a:lvl1pPr marL="228600" indent="-411480">
              <a:buFont typeface="Wingdings" pitchFamily="2" charset="2"/>
              <a:buChar char="q"/>
              <a:defRPr sz="2600" b="1"/>
            </a:lvl1pPr>
            <a:lvl2pPr indent="-377190">
              <a:defRPr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5" name="直線接點 7">
            <a:extLst>
              <a:ext uri="{FF2B5EF4-FFF2-40B4-BE49-F238E27FC236}">
                <a16:creationId xmlns:a16="http://schemas.microsoft.com/office/drawing/2014/main" id="{27172727-4FEE-2641-9E0E-1B9B287C1DE0}"/>
              </a:ext>
            </a:extLst>
          </p:cNvPr>
          <p:cNvCxnSpPr>
            <a:cxnSpLocks/>
          </p:cNvCxnSpPr>
          <p:nvPr userDrawn="1"/>
        </p:nvCxnSpPr>
        <p:spPr>
          <a:xfrm>
            <a:off x="628650" y="1077455"/>
            <a:ext cx="78867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07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Sen sarif"/>
                <a:cs typeface="Sen sarif"/>
              </a:defRPr>
            </a:lvl1pPr>
            <a:lvl2pPr>
              <a:defRPr sz="2400">
                <a:latin typeface="Sen sarif"/>
                <a:cs typeface="Sen sarif"/>
              </a:defRPr>
            </a:lvl2pPr>
            <a:lvl3pPr>
              <a:defRPr sz="2000">
                <a:latin typeface="Sen sarif"/>
                <a:cs typeface="Sen sarif"/>
              </a:defRPr>
            </a:lvl3pPr>
            <a:lvl4pPr>
              <a:defRPr sz="1800">
                <a:latin typeface="Sen sarif"/>
                <a:cs typeface="Sen sarif"/>
              </a:defRPr>
            </a:lvl4pPr>
            <a:lvl5pPr>
              <a:defRPr sz="1800">
                <a:latin typeface="Sen sarif"/>
                <a:cs typeface="Sen sarif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20C52D-8C02-5E4D-9426-D1EE2725AF8B}" type="datetime1">
              <a:rPr lang="en-US" smtClean="0"/>
              <a:t>3/24/21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0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62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F953D56-53FA-064E-AAF8-1376460A6387}" type="datetime1">
              <a:rPr lang="en-US" smtClean="0"/>
              <a:t>3/24/21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1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57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01A23A-B960-2540-B8F5-FE58184F77E8}" type="datetime1">
              <a:rPr lang="en-US" smtClean="0"/>
              <a:t>3/24/21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4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FA2E91B-46B4-4840-8C61-93A81CE7D388}" type="datetime1">
              <a:rPr lang="en-US" smtClean="0"/>
              <a:t>3/24/21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99555" y="6351498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653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4512308-29C4-F544-A0F1-FBC3C4067138}" type="datetime1">
              <a:rPr lang="en-US" smtClean="0"/>
              <a:t>3/24/21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35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6C1DF2-18E9-F140-80E5-AA07E724E416}" type="datetime1">
              <a:rPr lang="en-US" smtClean="0"/>
              <a:t>3/24/21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EDF656-61DC-9A42-8D01-12AB0AEA89CE}" type="datetime1">
              <a:rPr lang="en-US" smtClean="0"/>
              <a:t>3/24/21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87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804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2400"/>
            <a:ext cx="8229600" cy="4703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9555" y="637461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4E77BC79-9480-1042-96E1-82B94DA081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244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San serif"/>
          <a:ea typeface="+mj-ea"/>
          <a:cs typeface="San serif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q"/>
        <a:defRPr sz="2800" kern="1200">
          <a:solidFill>
            <a:schemeClr val="tx1"/>
          </a:solidFill>
          <a:latin typeface="San serif"/>
          <a:ea typeface="+mn-ea"/>
          <a:cs typeface="San serif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q"/>
        <a:defRPr sz="2400" kern="1200">
          <a:solidFill>
            <a:schemeClr val="tx1"/>
          </a:solidFill>
          <a:latin typeface="San serif"/>
          <a:ea typeface="+mn-ea"/>
          <a:cs typeface="San serif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San serif"/>
          <a:ea typeface="+mn-ea"/>
          <a:cs typeface="San serif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tah.zoom.us/j/246821441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google.com/spreadsheets/d/1JfWZkEyoXdVLtHkiwOqk24G7WVhLWMCP113cSe9fgsQ/edit#gid=946490439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sung-wei-huang/cs3992/issue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7C883-7AFF-244C-AF4A-5B8B8A2E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54" y="276517"/>
            <a:ext cx="8429955" cy="2221397"/>
          </a:xfrm>
        </p:spPr>
        <p:txBody>
          <a:bodyPr/>
          <a:lstStyle/>
          <a:p>
            <a:r>
              <a:rPr lang="en-US" sz="4800" dirty="0"/>
              <a:t>Lecture 15: Evaluate Peer’s Prototype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C9C05-F347-0C4F-946E-E4F1C7A09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95A4A3-FF99-754A-8985-6F0657A95CA5}"/>
              </a:ext>
            </a:extLst>
          </p:cNvPr>
          <p:cNvSpPr/>
          <p:nvPr/>
        </p:nvSpPr>
        <p:spPr>
          <a:xfrm>
            <a:off x="0" y="2909455"/>
            <a:ext cx="9144000" cy="18645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Dr. Tsung-Wei Huang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Department of Electrical and Computer Engineering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University of Utah, Salt Lake City, 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3622F-8CA1-A84F-81BC-C2A1FCAEAC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788" b="11971"/>
          <a:stretch/>
        </p:blipFill>
        <p:spPr>
          <a:xfrm>
            <a:off x="-1" y="4788568"/>
            <a:ext cx="9144000" cy="2069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332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E468FD-95C2-B648-A3E7-C6A146780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1CEA85-68C2-4E45-ADCC-548E339E5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Each Team has Talked About its Prototype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C357DE-CC26-D24D-B5BE-943BC5835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prototype?</a:t>
            </a:r>
          </a:p>
        </p:txBody>
      </p:sp>
      <p:pic>
        <p:nvPicPr>
          <p:cNvPr id="1026" name="Picture 2" descr="Week 14) Build a Prototype 2 | aliahmakhali-project">
            <a:extLst>
              <a:ext uri="{FF2B5EF4-FFF2-40B4-BE49-F238E27FC236}">
                <a16:creationId xmlns:a16="http://schemas.microsoft.com/office/drawing/2014/main" id="{71E54EE1-6AA8-324E-9C51-526936505A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5163" y="4549698"/>
            <a:ext cx="2614008" cy="1960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20 Popular Home Styles And Types Of Houses | Rocket Mortgage">
            <a:extLst>
              <a:ext uri="{FF2B5EF4-FFF2-40B4-BE49-F238E27FC236}">
                <a16:creationId xmlns:a16="http://schemas.microsoft.com/office/drawing/2014/main" id="{E9C9E230-C396-AA4F-806F-812F4B0D8B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947980"/>
            <a:ext cx="5642517" cy="2432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62ECD9F3-557D-4444-9333-7B95A60A4CDC}"/>
              </a:ext>
            </a:extLst>
          </p:cNvPr>
          <p:cNvSpPr/>
          <p:nvPr/>
        </p:nvSpPr>
        <p:spPr>
          <a:xfrm>
            <a:off x="6579220" y="1947980"/>
            <a:ext cx="1936130" cy="2289483"/>
          </a:xfrm>
          <a:prstGeom prst="wedgeRoundRectCallout">
            <a:avLst>
              <a:gd name="adj1" fmla="val -63454"/>
              <a:gd name="adj2" fmla="val -21275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Final Goal: A house</a:t>
            </a: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935CBE66-DA8A-D04A-87FD-F2FDB9D94949}"/>
              </a:ext>
            </a:extLst>
          </p:cNvPr>
          <p:cNvSpPr/>
          <p:nvPr/>
        </p:nvSpPr>
        <p:spPr>
          <a:xfrm>
            <a:off x="509239" y="4549698"/>
            <a:ext cx="4932556" cy="1960506"/>
          </a:xfrm>
          <a:prstGeom prst="wedgeRoundRectCallout">
            <a:avLst>
              <a:gd name="adj1" fmla="val 56297"/>
              <a:gd name="adj2" fmla="val -27532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dirty="0"/>
              <a:t>Prototype: a small type of work to demonstrate the feasibility of your proposed approach to the final goal. </a:t>
            </a:r>
          </a:p>
          <a:p>
            <a:pPr algn="ctr"/>
            <a:r>
              <a:rPr lang="en-US" sz="2200" b="1" dirty="0">
                <a:solidFill>
                  <a:srgbClr val="FF0000"/>
                </a:solidFill>
              </a:rPr>
              <a:t>Key question: why should I believe in your proposed technical work?</a:t>
            </a:r>
          </a:p>
        </p:txBody>
      </p:sp>
    </p:spTree>
    <p:extLst>
      <p:ext uri="{BB962C8B-B14F-4D97-AF65-F5344CB8AC3E}">
        <p14:creationId xmlns:p14="http://schemas.microsoft.com/office/powerpoint/2010/main" val="1188284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DB4F224-373B-F64E-9366-73B9FF7E6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7426A1-A6FB-BC42-9A09-6E0148D78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Considering You Start Up a Company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2D996C-E582-0C40-B727-A2AE83105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University of Utah business startup lab</a:t>
            </a:r>
          </a:p>
        </p:txBody>
      </p:sp>
      <p:pic>
        <p:nvPicPr>
          <p:cNvPr id="2050" name="Picture 2" descr="University of Utah business startup lab flourishes in first year - Deseret  News">
            <a:extLst>
              <a:ext uri="{FF2B5EF4-FFF2-40B4-BE49-F238E27FC236}">
                <a16:creationId xmlns:a16="http://schemas.microsoft.com/office/drawing/2014/main" id="{32766E01-AF80-A446-B310-9FCBA1138C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1" y="3687807"/>
            <a:ext cx="4801994" cy="2552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8B7843-80EB-A545-AA66-228303671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48" y="1381910"/>
            <a:ext cx="7886699" cy="23138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0BB8D5-3C67-6D47-B300-8B521F13FBCA}"/>
              </a:ext>
            </a:extLst>
          </p:cNvPr>
          <p:cNvSpPr txBox="1"/>
          <p:nvPr/>
        </p:nvSpPr>
        <p:spPr>
          <a:xfrm>
            <a:off x="628647" y="6240534"/>
            <a:ext cx="4801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University of Utah’s business startup center</a:t>
            </a:r>
          </a:p>
        </p:txBody>
      </p:sp>
      <p:pic>
        <p:nvPicPr>
          <p:cNvPr id="2054" name="Picture 6" descr="NSF I-Corps short course to provide entrepreneurship training for  researchers | Penn State University">
            <a:extLst>
              <a:ext uri="{FF2B5EF4-FFF2-40B4-BE49-F238E27FC236}">
                <a16:creationId xmlns:a16="http://schemas.microsoft.com/office/drawing/2014/main" id="{237DAE96-79B3-D143-BF75-5FF894A1F2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57" y="3695736"/>
            <a:ext cx="2942261" cy="2136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3A7B70C-8467-EE45-B4DE-69AE87637D22}"/>
              </a:ext>
            </a:extLst>
          </p:cNvPr>
          <p:cNvSpPr txBox="1"/>
          <p:nvPr/>
        </p:nvSpPr>
        <p:spPr>
          <a:xfrm>
            <a:off x="6660713" y="5192724"/>
            <a:ext cx="1146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NSF I-</a:t>
            </a:r>
            <a:r>
              <a:rPr lang="en-US" dirty="0" err="1"/>
              <a:t>corp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2965E7-7EE0-DA42-8964-AAB6646D8F6B}"/>
              </a:ext>
            </a:extLst>
          </p:cNvPr>
          <p:cNvSpPr/>
          <p:nvPr/>
        </p:nvSpPr>
        <p:spPr>
          <a:xfrm>
            <a:off x="2174488" y="1208178"/>
            <a:ext cx="1717288" cy="23138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C3EE46-077A-0548-90B1-173EC2A014E8}"/>
              </a:ext>
            </a:extLst>
          </p:cNvPr>
          <p:cNvSpPr txBox="1"/>
          <p:nvPr/>
        </p:nvSpPr>
        <p:spPr>
          <a:xfrm>
            <a:off x="2469810" y="2340074"/>
            <a:ext cx="1139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prototype</a:t>
            </a:r>
          </a:p>
        </p:txBody>
      </p:sp>
    </p:spTree>
    <p:extLst>
      <p:ext uri="{BB962C8B-B14F-4D97-AF65-F5344CB8AC3E}">
        <p14:creationId xmlns:p14="http://schemas.microsoft.com/office/powerpoint/2010/main" val="2467609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E468FD-95C2-B648-A3E7-C6A146780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1CEA85-68C2-4E45-ADCC-548E339E5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100" dirty="0"/>
              <a:t>How Do I Know My Prototype is Good or Not?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D22A77-8D32-2042-9E43-42AB09318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/>
          </a:bodyPr>
          <a:lstStyle/>
          <a:p>
            <a:r>
              <a:rPr lang="en-US" altLang="en-US" dirty="0"/>
              <a:t>In fact, there is no universal solution to judge it</a:t>
            </a:r>
          </a:p>
          <a:p>
            <a:pPr lvl="1"/>
            <a:r>
              <a:rPr lang="en-US" altLang="en-US" dirty="0"/>
              <a:t>Otherwise, everyone can start up a company and make a lot of money</a:t>
            </a:r>
          </a:p>
          <a:p>
            <a:r>
              <a:rPr lang="en-US" altLang="en-US" dirty="0"/>
              <a:t>It depends on three parts</a:t>
            </a:r>
          </a:p>
          <a:p>
            <a:pPr lvl="1"/>
            <a:r>
              <a:rPr lang="en-US" altLang="en-US" dirty="0"/>
              <a:t>Your project vision direct the prototype</a:t>
            </a:r>
          </a:p>
          <a:p>
            <a:pPr lvl="1"/>
            <a:r>
              <a:rPr lang="en-US" altLang="en-US" dirty="0"/>
              <a:t>Your technical capability dominates the prototype</a:t>
            </a:r>
          </a:p>
          <a:p>
            <a:pPr lvl="1"/>
            <a:r>
              <a:rPr lang="en-US" altLang="en-US" dirty="0"/>
              <a:t>Your budget (time + money) constrain the prototype</a:t>
            </a:r>
          </a:p>
          <a:p>
            <a:r>
              <a:rPr lang="en-US" altLang="en-US" dirty="0"/>
              <a:t>The most effective way is to talk to other people</a:t>
            </a:r>
          </a:p>
          <a:p>
            <a:pPr lvl="1"/>
            <a:r>
              <a:rPr lang="en-US" altLang="en-US" dirty="0"/>
              <a:t>Do you think my prototype make sense?</a:t>
            </a:r>
          </a:p>
          <a:p>
            <a:pPr lvl="1"/>
            <a:r>
              <a:rPr lang="en-US" altLang="en-US" dirty="0"/>
              <a:t>Do you think my prototype paves a way to the goal?</a:t>
            </a:r>
          </a:p>
          <a:p>
            <a:pPr lvl="1"/>
            <a:r>
              <a:rPr lang="en-US" altLang="en-US" dirty="0"/>
              <a:t>Will you invest in my project after seeing the prototype?</a:t>
            </a:r>
          </a:p>
        </p:txBody>
      </p:sp>
    </p:spTree>
    <p:extLst>
      <p:ext uri="{BB962C8B-B14F-4D97-AF65-F5344CB8AC3E}">
        <p14:creationId xmlns:p14="http://schemas.microsoft.com/office/powerpoint/2010/main" val="1546468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E468FD-95C2-B648-A3E7-C6A146780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1CEA85-68C2-4E45-ADCC-548E339E5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Again, It’s All About Convincing Others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D22A77-8D32-2042-9E43-42AB09318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/>
          </a:bodyPr>
          <a:lstStyle/>
          <a:p>
            <a:r>
              <a:rPr lang="en-US" dirty="0"/>
              <a:t>Are you convinced to take the COVID vaccine?</a:t>
            </a:r>
          </a:p>
        </p:txBody>
      </p:sp>
      <p:pic>
        <p:nvPicPr>
          <p:cNvPr id="3074" name="Picture 2" descr="Coronavirus: How soon can we expect a working vaccine? - BBC News">
            <a:extLst>
              <a:ext uri="{FF2B5EF4-FFF2-40B4-BE49-F238E27FC236}">
                <a16:creationId xmlns:a16="http://schemas.microsoft.com/office/drawing/2014/main" id="{C42EEFEF-D1CA-3A48-A037-A8E7AFEF48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938347"/>
            <a:ext cx="7886700" cy="4436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5817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1A5142-67A8-104B-BF4B-A7D8BF872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057811-D278-3843-AFA3-FCFF621E2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Prototype Discussion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096DE9-9799-264E-B734-06E0E3E81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3"/>
            <a:ext cx="7886700" cy="532257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We have opened 10 breakout rooms</a:t>
            </a:r>
          </a:p>
          <a:p>
            <a:pPr lvl="1"/>
            <a:r>
              <a:rPr lang="en-US" dirty="0"/>
              <a:t>Zoom: </a:t>
            </a:r>
            <a:r>
              <a:rPr lang="en-US" dirty="0">
                <a:hlinkClick r:id="rId3"/>
              </a:rPr>
              <a:t>https://utah.zoom.us/j/2468214418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1-9 are assigned for each team</a:t>
            </a:r>
          </a:p>
          <a:p>
            <a:pPr lvl="1"/>
            <a:r>
              <a:rPr lang="en-US" dirty="0"/>
              <a:t>Thesis track students are in room 10</a:t>
            </a:r>
          </a:p>
          <a:p>
            <a:r>
              <a:rPr lang="en-US" dirty="0"/>
              <a:t>Each group work together to do the following:</a:t>
            </a:r>
          </a:p>
          <a:p>
            <a:pPr lvl="1"/>
            <a:r>
              <a:rPr lang="en-US" dirty="0"/>
              <a:t>Spend the first 20 mins to </a:t>
            </a:r>
            <a:r>
              <a:rPr lang="en-US" dirty="0">
                <a:solidFill>
                  <a:srgbClr val="FF0000"/>
                </a:solidFill>
              </a:rPr>
              <a:t>refine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</a:rPr>
              <a:t>upload</a:t>
            </a:r>
            <a:r>
              <a:rPr lang="en-US" dirty="0"/>
              <a:t> your prototype idea from the last lecture (</a:t>
            </a:r>
            <a:r>
              <a:rPr lang="en-US" dirty="0">
                <a:hlinkClick r:id="rId4"/>
              </a:rPr>
              <a:t>https://docs.google.com/spreadsheets/d/1JfWZkEyoXdVLtHkiwOqk24G7WVhLWMCP113cSe9fgsQ/edit#gid=946490439</a:t>
            </a:r>
            <a:r>
              <a:rPr lang="en-US" dirty="0"/>
              <a:t>) to your project website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Project Website v3 (due this Fri) MUST contain your prototype items you plan to finish and demonstrate at the end of semester</a:t>
            </a:r>
          </a:p>
        </p:txBody>
      </p:sp>
    </p:spTree>
    <p:extLst>
      <p:ext uri="{BB962C8B-B14F-4D97-AF65-F5344CB8AC3E}">
        <p14:creationId xmlns:p14="http://schemas.microsoft.com/office/powerpoint/2010/main" val="561903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1A5142-67A8-104B-BF4B-A7D8BF872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057811-D278-3843-AFA3-FCFF621E2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Prototype Discussion (cont’d)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096DE9-9799-264E-B734-06E0E3E81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3"/>
            <a:ext cx="7886700" cy="5322571"/>
          </a:xfrm>
        </p:spPr>
        <p:txBody>
          <a:bodyPr>
            <a:normAutofit/>
          </a:bodyPr>
          <a:lstStyle/>
          <a:p>
            <a:r>
              <a:rPr lang="en-US" dirty="0"/>
              <a:t>Next 30 mins of today’s lecture and Friday’s lecture:</a:t>
            </a:r>
          </a:p>
          <a:p>
            <a:pPr lvl="1"/>
            <a:r>
              <a:rPr lang="en-US" dirty="0"/>
              <a:t>Each group reviews all others’ prototype </a:t>
            </a:r>
          </a:p>
          <a:p>
            <a:pPr lvl="1"/>
            <a:r>
              <a:rPr lang="en-US" dirty="0"/>
              <a:t>Discuss the following items as if you were an investor:</a:t>
            </a:r>
          </a:p>
          <a:p>
            <a:pPr lvl="2"/>
            <a:r>
              <a:rPr lang="en-US" dirty="0"/>
              <a:t>Is the prototype related to the project? (with comments)</a:t>
            </a:r>
          </a:p>
          <a:p>
            <a:pPr lvl="2"/>
            <a:r>
              <a:rPr lang="en-US" dirty="0"/>
              <a:t>Is the prototype convincing for you to invest? (with comments)</a:t>
            </a:r>
          </a:p>
          <a:p>
            <a:pPr lvl="1"/>
            <a:r>
              <a:rPr lang="en-US" dirty="0"/>
              <a:t>Post your comments at the issue post of each other project at here: </a:t>
            </a:r>
            <a:r>
              <a:rPr lang="en-US" dirty="0">
                <a:hlinkClick r:id="rId3"/>
              </a:rPr>
              <a:t>https://github.com/tsung-wei-huang/cs3992/issues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Each group can provide a single collective comment but you must review all other projects</a:t>
            </a:r>
          </a:p>
        </p:txBody>
      </p:sp>
    </p:spTree>
    <p:extLst>
      <p:ext uri="{BB962C8B-B14F-4D97-AF65-F5344CB8AC3E}">
        <p14:creationId xmlns:p14="http://schemas.microsoft.com/office/powerpoint/2010/main" val="2402171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5716</TotalTime>
  <Words>451</Words>
  <Application>Microsoft Macintosh PowerPoint</Application>
  <PresentationFormat>On-screen Show (4:3)</PresentationFormat>
  <Paragraphs>54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San Serif</vt:lpstr>
      <vt:lpstr>San Serif</vt:lpstr>
      <vt:lpstr>Sen sarif</vt:lpstr>
      <vt:lpstr>Arial</vt:lpstr>
      <vt:lpstr>Calibri</vt:lpstr>
      <vt:lpstr>Wingdings</vt:lpstr>
      <vt:lpstr>Office Theme</vt:lpstr>
      <vt:lpstr>Lecture 15: Evaluate Peer’s Prototype</vt:lpstr>
      <vt:lpstr>Each Team has Talked About its Prototype</vt:lpstr>
      <vt:lpstr>Considering You Start Up a Company</vt:lpstr>
      <vt:lpstr>How Do I Know My Prototype is Good or Not?</vt:lpstr>
      <vt:lpstr>Again, It’s All About Convincing Others</vt:lpstr>
      <vt:lpstr>Project Prototype Discussion</vt:lpstr>
      <vt:lpstr>Project Prototype Discussion (cont’d)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1: Introduction to Computer Design Problems</dc:title>
  <dc:creator>Huang, Tsung-Wei</dc:creator>
  <cp:lastModifiedBy>Tsung-Wei Huang</cp:lastModifiedBy>
  <cp:revision>807</cp:revision>
  <dcterms:created xsi:type="dcterms:W3CDTF">2020-01-09T06:22:26Z</dcterms:created>
  <dcterms:modified xsi:type="dcterms:W3CDTF">2021-03-24T17:42:51Z</dcterms:modified>
</cp:coreProperties>
</file>